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32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58"/>
          <p:cNvGrpSpPr>
            <a:grpSpLocks/>
          </p:cNvGrpSpPr>
          <p:nvPr userDrawn="1"/>
        </p:nvGrpSpPr>
        <p:grpSpPr bwMode="auto">
          <a:xfrm>
            <a:off x="2737290" y="8679308"/>
            <a:ext cx="358775" cy="357188"/>
            <a:chOff x="1796" y="1359"/>
            <a:chExt cx="44" cy="42"/>
          </a:xfrm>
        </p:grpSpPr>
        <p:sp>
          <p:nvSpPr>
            <p:cNvPr id="8" name="Oval 59"/>
            <p:cNvSpPr>
              <a:spLocks noChangeArrowheads="1"/>
            </p:cNvSpPr>
            <p:nvPr/>
          </p:nvSpPr>
          <p:spPr bwMode="auto">
            <a:xfrm>
              <a:off x="1796" y="1360"/>
              <a:ext cx="44" cy="41"/>
            </a:xfrm>
            <a:prstGeom prst="ellipse">
              <a:avLst/>
            </a:pr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defRPr/>
              </a:pPr>
              <a:endParaRPr lang="ko-KR" altLang="en-US" smtClean="0"/>
            </a:p>
          </p:txBody>
        </p:sp>
        <p:sp>
          <p:nvSpPr>
            <p:cNvPr id="9" name="Freeform 60"/>
            <p:cNvSpPr>
              <a:spLocks/>
            </p:cNvSpPr>
            <p:nvPr/>
          </p:nvSpPr>
          <p:spPr bwMode="auto">
            <a:xfrm>
              <a:off x="1806" y="1373"/>
              <a:ext cx="8" cy="27"/>
            </a:xfrm>
            <a:custGeom>
              <a:avLst/>
              <a:gdLst>
                <a:gd name="T0" fmla="*/ 0 w 103"/>
                <a:gd name="T1" fmla="*/ 0 h 320"/>
                <a:gd name="T2" fmla="*/ 0 w 103"/>
                <a:gd name="T3" fmla="*/ 0 h 320"/>
                <a:gd name="T4" fmla="*/ 0 w 103"/>
                <a:gd name="T5" fmla="*/ 0 h 320"/>
                <a:gd name="T6" fmla="*/ 0 w 103"/>
                <a:gd name="T7" fmla="*/ 0 h 320"/>
                <a:gd name="T8" fmla="*/ 0 w 103"/>
                <a:gd name="T9" fmla="*/ 0 h 320"/>
                <a:gd name="T10" fmla="*/ 0 w 103"/>
                <a:gd name="T11" fmla="*/ 0 h 320"/>
                <a:gd name="T12" fmla="*/ 0 w 103"/>
                <a:gd name="T13" fmla="*/ 0 h 320"/>
                <a:gd name="T14" fmla="*/ 0 w 103"/>
                <a:gd name="T15" fmla="*/ 0 h 320"/>
                <a:gd name="T16" fmla="*/ 0 w 103"/>
                <a:gd name="T17" fmla="*/ 0 h 320"/>
                <a:gd name="T18" fmla="*/ 0 w 103"/>
                <a:gd name="T19" fmla="*/ 0 h 3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3" h="320">
                  <a:moveTo>
                    <a:pt x="1" y="292"/>
                  </a:moveTo>
                  <a:lnTo>
                    <a:pt x="1" y="0"/>
                  </a:lnTo>
                  <a:lnTo>
                    <a:pt x="48" y="0"/>
                  </a:lnTo>
                  <a:lnTo>
                    <a:pt x="48" y="97"/>
                  </a:lnTo>
                  <a:lnTo>
                    <a:pt x="96" y="97"/>
                  </a:lnTo>
                  <a:lnTo>
                    <a:pt x="101" y="115"/>
                  </a:lnTo>
                  <a:lnTo>
                    <a:pt x="103" y="135"/>
                  </a:lnTo>
                  <a:lnTo>
                    <a:pt x="49" y="134"/>
                  </a:lnTo>
                  <a:lnTo>
                    <a:pt x="47" y="320"/>
                  </a:lnTo>
                  <a:lnTo>
                    <a:pt x="0" y="29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" name="Freeform 61"/>
            <p:cNvSpPr>
              <a:spLocks/>
            </p:cNvSpPr>
            <p:nvPr/>
          </p:nvSpPr>
          <p:spPr bwMode="auto">
            <a:xfrm>
              <a:off x="1824" y="1374"/>
              <a:ext cx="6" cy="26"/>
            </a:xfrm>
            <a:custGeom>
              <a:avLst/>
              <a:gdLst>
                <a:gd name="T0" fmla="*/ 0 w 78"/>
                <a:gd name="T1" fmla="*/ 0 h 318"/>
                <a:gd name="T2" fmla="*/ 0 w 78"/>
                <a:gd name="T3" fmla="*/ 0 h 318"/>
                <a:gd name="T4" fmla="*/ 0 w 78"/>
                <a:gd name="T5" fmla="*/ 0 h 318"/>
                <a:gd name="T6" fmla="*/ 0 w 78"/>
                <a:gd name="T7" fmla="*/ 0 h 318"/>
                <a:gd name="T8" fmla="*/ 0 w 78"/>
                <a:gd name="T9" fmla="*/ 0 h 318"/>
                <a:gd name="T10" fmla="*/ 0 w 78"/>
                <a:gd name="T11" fmla="*/ 0 h 318"/>
                <a:gd name="T12" fmla="*/ 0 w 78"/>
                <a:gd name="T13" fmla="*/ 0 h 318"/>
                <a:gd name="T14" fmla="*/ 0 w 78"/>
                <a:gd name="T15" fmla="*/ 0 h 318"/>
                <a:gd name="T16" fmla="*/ 0 w 78"/>
                <a:gd name="T17" fmla="*/ 0 h 318"/>
                <a:gd name="T18" fmla="*/ 0 w 78"/>
                <a:gd name="T19" fmla="*/ 0 h 3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8" h="318">
                  <a:moveTo>
                    <a:pt x="77" y="295"/>
                  </a:moveTo>
                  <a:lnTo>
                    <a:pt x="78" y="0"/>
                  </a:lnTo>
                  <a:lnTo>
                    <a:pt x="31" y="0"/>
                  </a:lnTo>
                  <a:lnTo>
                    <a:pt x="30" y="94"/>
                  </a:lnTo>
                  <a:lnTo>
                    <a:pt x="0" y="93"/>
                  </a:lnTo>
                  <a:lnTo>
                    <a:pt x="6" y="114"/>
                  </a:lnTo>
                  <a:lnTo>
                    <a:pt x="7" y="131"/>
                  </a:lnTo>
                  <a:lnTo>
                    <a:pt x="28" y="132"/>
                  </a:lnTo>
                  <a:lnTo>
                    <a:pt x="28" y="318"/>
                  </a:lnTo>
                  <a:lnTo>
                    <a:pt x="77" y="2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" name="Freeform 62"/>
            <p:cNvSpPr>
              <a:spLocks/>
            </p:cNvSpPr>
            <p:nvPr/>
          </p:nvSpPr>
          <p:spPr bwMode="auto">
            <a:xfrm>
              <a:off x="1813" y="1359"/>
              <a:ext cx="10" cy="35"/>
            </a:xfrm>
            <a:custGeom>
              <a:avLst/>
              <a:gdLst>
                <a:gd name="T0" fmla="*/ 0 w 124"/>
                <a:gd name="T1" fmla="*/ 0 h 431"/>
                <a:gd name="T2" fmla="*/ 0 w 124"/>
                <a:gd name="T3" fmla="*/ 0 h 431"/>
                <a:gd name="T4" fmla="*/ 0 w 124"/>
                <a:gd name="T5" fmla="*/ 0 h 431"/>
                <a:gd name="T6" fmla="*/ 0 w 124"/>
                <a:gd name="T7" fmla="*/ 0 h 431"/>
                <a:gd name="T8" fmla="*/ 0 w 124"/>
                <a:gd name="T9" fmla="*/ 0 h 431"/>
                <a:gd name="T10" fmla="*/ 0 w 124"/>
                <a:gd name="T11" fmla="*/ 0 h 431"/>
                <a:gd name="T12" fmla="*/ 0 w 124"/>
                <a:gd name="T13" fmla="*/ 0 h 431"/>
                <a:gd name="T14" fmla="*/ 0 w 124"/>
                <a:gd name="T15" fmla="*/ 0 h 431"/>
                <a:gd name="T16" fmla="*/ 0 w 124"/>
                <a:gd name="T17" fmla="*/ 0 h 431"/>
                <a:gd name="T18" fmla="*/ 0 w 124"/>
                <a:gd name="T19" fmla="*/ 0 h 431"/>
                <a:gd name="T20" fmla="*/ 0 w 124"/>
                <a:gd name="T21" fmla="*/ 0 h 431"/>
                <a:gd name="T22" fmla="*/ 0 w 124"/>
                <a:gd name="T23" fmla="*/ 0 h 431"/>
                <a:gd name="T24" fmla="*/ 0 w 124"/>
                <a:gd name="T25" fmla="*/ 0 h 431"/>
                <a:gd name="T26" fmla="*/ 0 w 124"/>
                <a:gd name="T27" fmla="*/ 0 h 431"/>
                <a:gd name="T28" fmla="*/ 0 w 124"/>
                <a:gd name="T29" fmla="*/ 0 h 431"/>
                <a:gd name="T30" fmla="*/ 0 w 124"/>
                <a:gd name="T31" fmla="*/ 0 h 431"/>
                <a:gd name="T32" fmla="*/ 0 w 124"/>
                <a:gd name="T33" fmla="*/ 0 h 431"/>
                <a:gd name="T34" fmla="*/ 0 w 124"/>
                <a:gd name="T35" fmla="*/ 0 h 431"/>
                <a:gd name="T36" fmla="*/ 0 w 124"/>
                <a:gd name="T37" fmla="*/ 0 h 431"/>
                <a:gd name="T38" fmla="*/ 0 w 124"/>
                <a:gd name="T39" fmla="*/ 0 h 431"/>
                <a:gd name="T40" fmla="*/ 0 w 124"/>
                <a:gd name="T41" fmla="*/ 0 h 431"/>
                <a:gd name="T42" fmla="*/ 0 w 124"/>
                <a:gd name="T43" fmla="*/ 0 h 431"/>
                <a:gd name="T44" fmla="*/ 0 w 124"/>
                <a:gd name="T45" fmla="*/ 0 h 431"/>
                <a:gd name="T46" fmla="*/ 0 w 124"/>
                <a:gd name="T47" fmla="*/ 0 h 431"/>
                <a:gd name="T48" fmla="*/ 0 w 124"/>
                <a:gd name="T49" fmla="*/ 0 h 431"/>
                <a:gd name="T50" fmla="*/ 0 w 124"/>
                <a:gd name="T51" fmla="*/ 0 h 431"/>
                <a:gd name="T52" fmla="*/ 0 w 124"/>
                <a:gd name="T53" fmla="*/ 0 h 431"/>
                <a:gd name="T54" fmla="*/ 0 w 124"/>
                <a:gd name="T55" fmla="*/ 0 h 431"/>
                <a:gd name="T56" fmla="*/ 0 w 124"/>
                <a:gd name="T57" fmla="*/ 0 h 431"/>
                <a:gd name="T58" fmla="*/ 0 w 124"/>
                <a:gd name="T59" fmla="*/ 0 h 431"/>
                <a:gd name="T60" fmla="*/ 0 w 124"/>
                <a:gd name="T61" fmla="*/ 0 h 431"/>
                <a:gd name="T62" fmla="*/ 0 w 124"/>
                <a:gd name="T63" fmla="*/ 0 h 431"/>
                <a:gd name="T64" fmla="*/ 0 w 124"/>
                <a:gd name="T65" fmla="*/ 0 h 431"/>
                <a:gd name="T66" fmla="*/ 0 w 124"/>
                <a:gd name="T67" fmla="*/ 0 h 431"/>
                <a:gd name="T68" fmla="*/ 0 w 124"/>
                <a:gd name="T69" fmla="*/ 0 h 431"/>
                <a:gd name="T70" fmla="*/ 0 w 124"/>
                <a:gd name="T71" fmla="*/ 0 h 431"/>
                <a:gd name="T72" fmla="*/ 0 w 124"/>
                <a:gd name="T73" fmla="*/ 0 h 431"/>
                <a:gd name="T74" fmla="*/ 0 w 124"/>
                <a:gd name="T75" fmla="*/ 0 h 431"/>
                <a:gd name="T76" fmla="*/ 0 w 124"/>
                <a:gd name="T77" fmla="*/ 0 h 431"/>
                <a:gd name="T78" fmla="*/ 0 w 124"/>
                <a:gd name="T79" fmla="*/ 0 h 431"/>
                <a:gd name="T80" fmla="*/ 0 w 124"/>
                <a:gd name="T81" fmla="*/ 0 h 431"/>
                <a:gd name="T82" fmla="*/ 0 w 124"/>
                <a:gd name="T83" fmla="*/ 0 h 43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4" h="431">
                  <a:moveTo>
                    <a:pt x="44" y="431"/>
                  </a:moveTo>
                  <a:lnTo>
                    <a:pt x="10" y="399"/>
                  </a:lnTo>
                  <a:lnTo>
                    <a:pt x="31" y="379"/>
                  </a:lnTo>
                  <a:lnTo>
                    <a:pt x="47" y="360"/>
                  </a:lnTo>
                  <a:lnTo>
                    <a:pt x="56" y="340"/>
                  </a:lnTo>
                  <a:lnTo>
                    <a:pt x="63" y="319"/>
                  </a:lnTo>
                  <a:lnTo>
                    <a:pt x="62" y="300"/>
                  </a:lnTo>
                  <a:lnTo>
                    <a:pt x="60" y="283"/>
                  </a:lnTo>
                  <a:lnTo>
                    <a:pt x="52" y="260"/>
                  </a:lnTo>
                  <a:lnTo>
                    <a:pt x="38" y="233"/>
                  </a:lnTo>
                  <a:lnTo>
                    <a:pt x="22" y="202"/>
                  </a:lnTo>
                  <a:lnTo>
                    <a:pt x="7" y="168"/>
                  </a:lnTo>
                  <a:lnTo>
                    <a:pt x="0" y="140"/>
                  </a:lnTo>
                  <a:lnTo>
                    <a:pt x="0" y="104"/>
                  </a:lnTo>
                  <a:lnTo>
                    <a:pt x="6" y="70"/>
                  </a:lnTo>
                  <a:lnTo>
                    <a:pt x="21" y="41"/>
                  </a:lnTo>
                  <a:lnTo>
                    <a:pt x="34" y="24"/>
                  </a:lnTo>
                  <a:lnTo>
                    <a:pt x="50" y="10"/>
                  </a:lnTo>
                  <a:lnTo>
                    <a:pt x="58" y="0"/>
                  </a:lnTo>
                  <a:lnTo>
                    <a:pt x="124" y="6"/>
                  </a:lnTo>
                  <a:lnTo>
                    <a:pt x="90" y="32"/>
                  </a:lnTo>
                  <a:lnTo>
                    <a:pt x="75" y="48"/>
                  </a:lnTo>
                  <a:lnTo>
                    <a:pt x="65" y="59"/>
                  </a:lnTo>
                  <a:lnTo>
                    <a:pt x="55" y="77"/>
                  </a:lnTo>
                  <a:lnTo>
                    <a:pt x="49" y="92"/>
                  </a:lnTo>
                  <a:lnTo>
                    <a:pt x="47" y="114"/>
                  </a:lnTo>
                  <a:lnTo>
                    <a:pt x="47" y="135"/>
                  </a:lnTo>
                  <a:lnTo>
                    <a:pt x="53" y="157"/>
                  </a:lnTo>
                  <a:lnTo>
                    <a:pt x="60" y="175"/>
                  </a:lnTo>
                  <a:lnTo>
                    <a:pt x="74" y="198"/>
                  </a:lnTo>
                  <a:lnTo>
                    <a:pt x="83" y="219"/>
                  </a:lnTo>
                  <a:lnTo>
                    <a:pt x="98" y="249"/>
                  </a:lnTo>
                  <a:lnTo>
                    <a:pt x="107" y="277"/>
                  </a:lnTo>
                  <a:lnTo>
                    <a:pt x="110" y="299"/>
                  </a:lnTo>
                  <a:lnTo>
                    <a:pt x="111" y="321"/>
                  </a:lnTo>
                  <a:lnTo>
                    <a:pt x="107" y="340"/>
                  </a:lnTo>
                  <a:lnTo>
                    <a:pt x="101" y="358"/>
                  </a:lnTo>
                  <a:lnTo>
                    <a:pt x="90" y="377"/>
                  </a:lnTo>
                  <a:lnTo>
                    <a:pt x="82" y="394"/>
                  </a:lnTo>
                  <a:lnTo>
                    <a:pt x="71" y="405"/>
                  </a:lnTo>
                  <a:lnTo>
                    <a:pt x="62" y="414"/>
                  </a:lnTo>
                  <a:lnTo>
                    <a:pt x="44" y="4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2" name="WordArt 63"/>
          <p:cNvSpPr>
            <a:spLocks noChangeArrowheads="1" noChangeShapeType="1" noTextEdit="1"/>
          </p:cNvSpPr>
          <p:nvPr userDrawn="1"/>
        </p:nvSpPr>
        <p:spPr bwMode="auto">
          <a:xfrm>
            <a:off x="3162740" y="8752333"/>
            <a:ext cx="1031875" cy="220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o-KR" altLang="en-US" sz="3600" kern="1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rgbClr val="808080"/>
                </a:solidFill>
                <a:latin typeface="HY헤드라인M"/>
                <a:ea typeface="HY헤드라인M"/>
              </a:rPr>
              <a:t>희성화학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t>2016-08-22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58"/>
          <p:cNvGrpSpPr>
            <a:grpSpLocks/>
          </p:cNvGrpSpPr>
          <p:nvPr userDrawn="1"/>
        </p:nvGrpSpPr>
        <p:grpSpPr bwMode="auto">
          <a:xfrm>
            <a:off x="2737290" y="8679308"/>
            <a:ext cx="358775" cy="357188"/>
            <a:chOff x="1796" y="1359"/>
            <a:chExt cx="44" cy="42"/>
          </a:xfrm>
        </p:grpSpPr>
        <p:sp>
          <p:nvSpPr>
            <p:cNvPr id="8" name="Oval 59"/>
            <p:cNvSpPr>
              <a:spLocks noChangeArrowheads="1"/>
            </p:cNvSpPr>
            <p:nvPr/>
          </p:nvSpPr>
          <p:spPr bwMode="auto">
            <a:xfrm>
              <a:off x="1796" y="1360"/>
              <a:ext cx="44" cy="41"/>
            </a:xfrm>
            <a:prstGeom prst="ellipse">
              <a:avLst/>
            </a:pr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algn="ctr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defRPr/>
              </a:pPr>
              <a:endParaRPr lang="ko-KR" altLang="en-US" smtClean="0"/>
            </a:p>
          </p:txBody>
        </p:sp>
        <p:sp>
          <p:nvSpPr>
            <p:cNvPr id="9" name="Freeform 60"/>
            <p:cNvSpPr>
              <a:spLocks/>
            </p:cNvSpPr>
            <p:nvPr/>
          </p:nvSpPr>
          <p:spPr bwMode="auto">
            <a:xfrm>
              <a:off x="1806" y="1373"/>
              <a:ext cx="8" cy="27"/>
            </a:xfrm>
            <a:custGeom>
              <a:avLst/>
              <a:gdLst>
                <a:gd name="T0" fmla="*/ 0 w 103"/>
                <a:gd name="T1" fmla="*/ 0 h 320"/>
                <a:gd name="T2" fmla="*/ 0 w 103"/>
                <a:gd name="T3" fmla="*/ 0 h 320"/>
                <a:gd name="T4" fmla="*/ 0 w 103"/>
                <a:gd name="T5" fmla="*/ 0 h 320"/>
                <a:gd name="T6" fmla="*/ 0 w 103"/>
                <a:gd name="T7" fmla="*/ 0 h 320"/>
                <a:gd name="T8" fmla="*/ 0 w 103"/>
                <a:gd name="T9" fmla="*/ 0 h 320"/>
                <a:gd name="T10" fmla="*/ 0 w 103"/>
                <a:gd name="T11" fmla="*/ 0 h 320"/>
                <a:gd name="T12" fmla="*/ 0 w 103"/>
                <a:gd name="T13" fmla="*/ 0 h 320"/>
                <a:gd name="T14" fmla="*/ 0 w 103"/>
                <a:gd name="T15" fmla="*/ 0 h 320"/>
                <a:gd name="T16" fmla="*/ 0 w 103"/>
                <a:gd name="T17" fmla="*/ 0 h 320"/>
                <a:gd name="T18" fmla="*/ 0 w 103"/>
                <a:gd name="T19" fmla="*/ 0 h 3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3" h="320">
                  <a:moveTo>
                    <a:pt x="1" y="292"/>
                  </a:moveTo>
                  <a:lnTo>
                    <a:pt x="1" y="0"/>
                  </a:lnTo>
                  <a:lnTo>
                    <a:pt x="48" y="0"/>
                  </a:lnTo>
                  <a:lnTo>
                    <a:pt x="48" y="97"/>
                  </a:lnTo>
                  <a:lnTo>
                    <a:pt x="96" y="97"/>
                  </a:lnTo>
                  <a:lnTo>
                    <a:pt x="101" y="115"/>
                  </a:lnTo>
                  <a:lnTo>
                    <a:pt x="103" y="135"/>
                  </a:lnTo>
                  <a:lnTo>
                    <a:pt x="49" y="134"/>
                  </a:lnTo>
                  <a:lnTo>
                    <a:pt x="47" y="320"/>
                  </a:lnTo>
                  <a:lnTo>
                    <a:pt x="0" y="29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" name="Freeform 61"/>
            <p:cNvSpPr>
              <a:spLocks/>
            </p:cNvSpPr>
            <p:nvPr/>
          </p:nvSpPr>
          <p:spPr bwMode="auto">
            <a:xfrm>
              <a:off x="1824" y="1374"/>
              <a:ext cx="6" cy="26"/>
            </a:xfrm>
            <a:custGeom>
              <a:avLst/>
              <a:gdLst>
                <a:gd name="T0" fmla="*/ 0 w 78"/>
                <a:gd name="T1" fmla="*/ 0 h 318"/>
                <a:gd name="T2" fmla="*/ 0 w 78"/>
                <a:gd name="T3" fmla="*/ 0 h 318"/>
                <a:gd name="T4" fmla="*/ 0 w 78"/>
                <a:gd name="T5" fmla="*/ 0 h 318"/>
                <a:gd name="T6" fmla="*/ 0 w 78"/>
                <a:gd name="T7" fmla="*/ 0 h 318"/>
                <a:gd name="T8" fmla="*/ 0 w 78"/>
                <a:gd name="T9" fmla="*/ 0 h 318"/>
                <a:gd name="T10" fmla="*/ 0 w 78"/>
                <a:gd name="T11" fmla="*/ 0 h 318"/>
                <a:gd name="T12" fmla="*/ 0 w 78"/>
                <a:gd name="T13" fmla="*/ 0 h 318"/>
                <a:gd name="T14" fmla="*/ 0 w 78"/>
                <a:gd name="T15" fmla="*/ 0 h 318"/>
                <a:gd name="T16" fmla="*/ 0 w 78"/>
                <a:gd name="T17" fmla="*/ 0 h 318"/>
                <a:gd name="T18" fmla="*/ 0 w 78"/>
                <a:gd name="T19" fmla="*/ 0 h 3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8" h="318">
                  <a:moveTo>
                    <a:pt x="77" y="295"/>
                  </a:moveTo>
                  <a:lnTo>
                    <a:pt x="78" y="0"/>
                  </a:lnTo>
                  <a:lnTo>
                    <a:pt x="31" y="0"/>
                  </a:lnTo>
                  <a:lnTo>
                    <a:pt x="30" y="94"/>
                  </a:lnTo>
                  <a:lnTo>
                    <a:pt x="0" y="93"/>
                  </a:lnTo>
                  <a:lnTo>
                    <a:pt x="6" y="114"/>
                  </a:lnTo>
                  <a:lnTo>
                    <a:pt x="7" y="131"/>
                  </a:lnTo>
                  <a:lnTo>
                    <a:pt x="28" y="132"/>
                  </a:lnTo>
                  <a:lnTo>
                    <a:pt x="28" y="318"/>
                  </a:lnTo>
                  <a:lnTo>
                    <a:pt x="77" y="2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" name="Freeform 62"/>
            <p:cNvSpPr>
              <a:spLocks/>
            </p:cNvSpPr>
            <p:nvPr/>
          </p:nvSpPr>
          <p:spPr bwMode="auto">
            <a:xfrm>
              <a:off x="1813" y="1359"/>
              <a:ext cx="10" cy="35"/>
            </a:xfrm>
            <a:custGeom>
              <a:avLst/>
              <a:gdLst>
                <a:gd name="T0" fmla="*/ 0 w 124"/>
                <a:gd name="T1" fmla="*/ 0 h 431"/>
                <a:gd name="T2" fmla="*/ 0 w 124"/>
                <a:gd name="T3" fmla="*/ 0 h 431"/>
                <a:gd name="T4" fmla="*/ 0 w 124"/>
                <a:gd name="T5" fmla="*/ 0 h 431"/>
                <a:gd name="T6" fmla="*/ 0 w 124"/>
                <a:gd name="T7" fmla="*/ 0 h 431"/>
                <a:gd name="T8" fmla="*/ 0 w 124"/>
                <a:gd name="T9" fmla="*/ 0 h 431"/>
                <a:gd name="T10" fmla="*/ 0 w 124"/>
                <a:gd name="T11" fmla="*/ 0 h 431"/>
                <a:gd name="T12" fmla="*/ 0 w 124"/>
                <a:gd name="T13" fmla="*/ 0 h 431"/>
                <a:gd name="T14" fmla="*/ 0 w 124"/>
                <a:gd name="T15" fmla="*/ 0 h 431"/>
                <a:gd name="T16" fmla="*/ 0 w 124"/>
                <a:gd name="T17" fmla="*/ 0 h 431"/>
                <a:gd name="T18" fmla="*/ 0 w 124"/>
                <a:gd name="T19" fmla="*/ 0 h 431"/>
                <a:gd name="T20" fmla="*/ 0 w 124"/>
                <a:gd name="T21" fmla="*/ 0 h 431"/>
                <a:gd name="T22" fmla="*/ 0 w 124"/>
                <a:gd name="T23" fmla="*/ 0 h 431"/>
                <a:gd name="T24" fmla="*/ 0 w 124"/>
                <a:gd name="T25" fmla="*/ 0 h 431"/>
                <a:gd name="T26" fmla="*/ 0 w 124"/>
                <a:gd name="T27" fmla="*/ 0 h 431"/>
                <a:gd name="T28" fmla="*/ 0 w 124"/>
                <a:gd name="T29" fmla="*/ 0 h 431"/>
                <a:gd name="T30" fmla="*/ 0 w 124"/>
                <a:gd name="T31" fmla="*/ 0 h 431"/>
                <a:gd name="T32" fmla="*/ 0 w 124"/>
                <a:gd name="T33" fmla="*/ 0 h 431"/>
                <a:gd name="T34" fmla="*/ 0 w 124"/>
                <a:gd name="T35" fmla="*/ 0 h 431"/>
                <a:gd name="T36" fmla="*/ 0 w 124"/>
                <a:gd name="T37" fmla="*/ 0 h 431"/>
                <a:gd name="T38" fmla="*/ 0 w 124"/>
                <a:gd name="T39" fmla="*/ 0 h 431"/>
                <a:gd name="T40" fmla="*/ 0 w 124"/>
                <a:gd name="T41" fmla="*/ 0 h 431"/>
                <a:gd name="T42" fmla="*/ 0 w 124"/>
                <a:gd name="T43" fmla="*/ 0 h 431"/>
                <a:gd name="T44" fmla="*/ 0 w 124"/>
                <a:gd name="T45" fmla="*/ 0 h 431"/>
                <a:gd name="T46" fmla="*/ 0 w 124"/>
                <a:gd name="T47" fmla="*/ 0 h 431"/>
                <a:gd name="T48" fmla="*/ 0 w 124"/>
                <a:gd name="T49" fmla="*/ 0 h 431"/>
                <a:gd name="T50" fmla="*/ 0 w 124"/>
                <a:gd name="T51" fmla="*/ 0 h 431"/>
                <a:gd name="T52" fmla="*/ 0 w 124"/>
                <a:gd name="T53" fmla="*/ 0 h 431"/>
                <a:gd name="T54" fmla="*/ 0 w 124"/>
                <a:gd name="T55" fmla="*/ 0 h 431"/>
                <a:gd name="T56" fmla="*/ 0 w 124"/>
                <a:gd name="T57" fmla="*/ 0 h 431"/>
                <a:gd name="T58" fmla="*/ 0 w 124"/>
                <a:gd name="T59" fmla="*/ 0 h 431"/>
                <a:gd name="T60" fmla="*/ 0 w 124"/>
                <a:gd name="T61" fmla="*/ 0 h 431"/>
                <a:gd name="T62" fmla="*/ 0 w 124"/>
                <a:gd name="T63" fmla="*/ 0 h 431"/>
                <a:gd name="T64" fmla="*/ 0 w 124"/>
                <a:gd name="T65" fmla="*/ 0 h 431"/>
                <a:gd name="T66" fmla="*/ 0 w 124"/>
                <a:gd name="T67" fmla="*/ 0 h 431"/>
                <a:gd name="T68" fmla="*/ 0 w 124"/>
                <a:gd name="T69" fmla="*/ 0 h 431"/>
                <a:gd name="T70" fmla="*/ 0 w 124"/>
                <a:gd name="T71" fmla="*/ 0 h 431"/>
                <a:gd name="T72" fmla="*/ 0 w 124"/>
                <a:gd name="T73" fmla="*/ 0 h 431"/>
                <a:gd name="T74" fmla="*/ 0 w 124"/>
                <a:gd name="T75" fmla="*/ 0 h 431"/>
                <a:gd name="T76" fmla="*/ 0 w 124"/>
                <a:gd name="T77" fmla="*/ 0 h 431"/>
                <a:gd name="T78" fmla="*/ 0 w 124"/>
                <a:gd name="T79" fmla="*/ 0 h 431"/>
                <a:gd name="T80" fmla="*/ 0 w 124"/>
                <a:gd name="T81" fmla="*/ 0 h 431"/>
                <a:gd name="T82" fmla="*/ 0 w 124"/>
                <a:gd name="T83" fmla="*/ 0 h 43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4" h="431">
                  <a:moveTo>
                    <a:pt x="44" y="431"/>
                  </a:moveTo>
                  <a:lnTo>
                    <a:pt x="10" y="399"/>
                  </a:lnTo>
                  <a:lnTo>
                    <a:pt x="31" y="379"/>
                  </a:lnTo>
                  <a:lnTo>
                    <a:pt x="47" y="360"/>
                  </a:lnTo>
                  <a:lnTo>
                    <a:pt x="56" y="340"/>
                  </a:lnTo>
                  <a:lnTo>
                    <a:pt x="63" y="319"/>
                  </a:lnTo>
                  <a:lnTo>
                    <a:pt x="62" y="300"/>
                  </a:lnTo>
                  <a:lnTo>
                    <a:pt x="60" y="283"/>
                  </a:lnTo>
                  <a:lnTo>
                    <a:pt x="52" y="260"/>
                  </a:lnTo>
                  <a:lnTo>
                    <a:pt x="38" y="233"/>
                  </a:lnTo>
                  <a:lnTo>
                    <a:pt x="22" y="202"/>
                  </a:lnTo>
                  <a:lnTo>
                    <a:pt x="7" y="168"/>
                  </a:lnTo>
                  <a:lnTo>
                    <a:pt x="0" y="140"/>
                  </a:lnTo>
                  <a:lnTo>
                    <a:pt x="0" y="104"/>
                  </a:lnTo>
                  <a:lnTo>
                    <a:pt x="6" y="70"/>
                  </a:lnTo>
                  <a:lnTo>
                    <a:pt x="21" y="41"/>
                  </a:lnTo>
                  <a:lnTo>
                    <a:pt x="34" y="24"/>
                  </a:lnTo>
                  <a:lnTo>
                    <a:pt x="50" y="10"/>
                  </a:lnTo>
                  <a:lnTo>
                    <a:pt x="58" y="0"/>
                  </a:lnTo>
                  <a:lnTo>
                    <a:pt x="124" y="6"/>
                  </a:lnTo>
                  <a:lnTo>
                    <a:pt x="90" y="32"/>
                  </a:lnTo>
                  <a:lnTo>
                    <a:pt x="75" y="48"/>
                  </a:lnTo>
                  <a:lnTo>
                    <a:pt x="65" y="59"/>
                  </a:lnTo>
                  <a:lnTo>
                    <a:pt x="55" y="77"/>
                  </a:lnTo>
                  <a:lnTo>
                    <a:pt x="49" y="92"/>
                  </a:lnTo>
                  <a:lnTo>
                    <a:pt x="47" y="114"/>
                  </a:lnTo>
                  <a:lnTo>
                    <a:pt x="47" y="135"/>
                  </a:lnTo>
                  <a:lnTo>
                    <a:pt x="53" y="157"/>
                  </a:lnTo>
                  <a:lnTo>
                    <a:pt x="60" y="175"/>
                  </a:lnTo>
                  <a:lnTo>
                    <a:pt x="74" y="198"/>
                  </a:lnTo>
                  <a:lnTo>
                    <a:pt x="83" y="219"/>
                  </a:lnTo>
                  <a:lnTo>
                    <a:pt x="98" y="249"/>
                  </a:lnTo>
                  <a:lnTo>
                    <a:pt x="107" y="277"/>
                  </a:lnTo>
                  <a:lnTo>
                    <a:pt x="110" y="299"/>
                  </a:lnTo>
                  <a:lnTo>
                    <a:pt x="111" y="321"/>
                  </a:lnTo>
                  <a:lnTo>
                    <a:pt x="107" y="340"/>
                  </a:lnTo>
                  <a:lnTo>
                    <a:pt x="101" y="358"/>
                  </a:lnTo>
                  <a:lnTo>
                    <a:pt x="90" y="377"/>
                  </a:lnTo>
                  <a:lnTo>
                    <a:pt x="82" y="394"/>
                  </a:lnTo>
                  <a:lnTo>
                    <a:pt x="71" y="405"/>
                  </a:lnTo>
                  <a:lnTo>
                    <a:pt x="62" y="414"/>
                  </a:lnTo>
                  <a:lnTo>
                    <a:pt x="44" y="4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2" name="WordArt 63"/>
          <p:cNvSpPr>
            <a:spLocks noChangeArrowheads="1" noChangeShapeType="1" noTextEdit="1"/>
          </p:cNvSpPr>
          <p:nvPr userDrawn="1"/>
        </p:nvSpPr>
        <p:spPr bwMode="auto">
          <a:xfrm>
            <a:off x="3162740" y="8752333"/>
            <a:ext cx="1031875" cy="220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o-KR" altLang="en-US" sz="3600" kern="1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rgbClr val="808080"/>
                </a:solidFill>
                <a:latin typeface="HY헤드라인M"/>
                <a:ea typeface="HY헤드라인M"/>
              </a:rPr>
              <a:t>희성화학</a:t>
            </a:r>
          </a:p>
        </p:txBody>
      </p:sp>
      <p:sp>
        <p:nvSpPr>
          <p:cNvPr id="13" name="직사각형 12"/>
          <p:cNvSpPr/>
          <p:nvPr userDrawn="1"/>
        </p:nvSpPr>
        <p:spPr>
          <a:xfrm>
            <a:off x="260648" y="539552"/>
            <a:ext cx="6336704" cy="7258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>
              <a:lnSpc>
                <a:spcPct val="150000"/>
              </a:lnSpc>
            </a:pPr>
            <a:r>
              <a:rPr lang="ko-KR" altLang="en-US" sz="1400" b="1" u="sng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</a:t>
            </a:r>
            <a:r>
              <a:rPr lang="ko-KR" altLang="en-US" sz="1400" b="1" u="sng">
                <a:latin typeface="맑은 고딕" panose="020B0503020000020004" pitchFamily="50" charset="-127"/>
                <a:ea typeface="맑은 고딕" panose="020B0503020000020004" pitchFamily="50" charset="-127"/>
              </a:rPr>
              <a:t>능</a:t>
            </a:r>
            <a:r>
              <a:rPr lang="ko-KR" altLang="en-US" sz="1400" b="1" u="sng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직 </a:t>
            </a:r>
            <a:r>
              <a:rPr lang="ko-KR" altLang="en-US" sz="1400" b="1" u="sng">
                <a:latin typeface="맑은 고딕" panose="020B0503020000020004" pitchFamily="50" charset="-127"/>
                <a:ea typeface="맑은 고딕" panose="020B0503020000020004" pitchFamily="50" charset="-127"/>
              </a:rPr>
              <a:t>인성검사 응시 </a:t>
            </a:r>
            <a:r>
              <a:rPr lang="ko-KR" altLang="en-US" sz="1400" b="1" u="sng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유의사항</a:t>
            </a:r>
            <a:endParaRPr lang="en-US" altLang="ko-KR" sz="1400" b="1" u="sng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fontAlgn="base" latinLnBrk="0">
              <a:lnSpc>
                <a:spcPct val="150000"/>
              </a:lnSpc>
            </a:pPr>
            <a:endParaRPr lang="en-US" altLang="ko-KR" sz="1400" b="1" u="sng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fontAlgn="base" latinLnBrk="0">
              <a:lnSpc>
                <a:spcPct val="150000"/>
              </a:lnSpc>
            </a:pPr>
            <a:endParaRPr lang="ko-KR" altLang="en-US" sz="1400" b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400" b="1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400" b="1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접속방법</a:t>
            </a:r>
          </a:p>
          <a:p>
            <a:pPr fontAlgn="base">
              <a:lnSpc>
                <a:spcPct val="150000"/>
              </a:lnSpc>
            </a:pPr>
            <a:r>
              <a:rPr lang="ko-KR" altLang="en-US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①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홈페이지→인재채용→인적성검사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]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기능직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URL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클릭 또는 기능직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URL</a:t>
            </a:r>
            <a:r>
              <a:rPr lang="ko-KR" altLang="en-US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복사하여</a:t>
            </a:r>
            <a:endParaRPr lang="en-US" altLang="ko-KR" sz="12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인터넷 익스플로러 주소창에 </a:t>
            </a:r>
            <a:r>
              <a:rPr lang="ko-KR" altLang="en-US" sz="1200" u="sng">
                <a:latin typeface="맑은 고딕" panose="020B0503020000020004" pitchFamily="50" charset="-127"/>
                <a:ea typeface="맑은 고딕" panose="020B0503020000020004" pitchFamily="50" charset="-127"/>
              </a:rPr>
              <a:t>붙여넣기</a:t>
            </a:r>
            <a:endParaRPr lang="ko-KR" altLang="en-US" sz="12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②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해당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ID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와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P/W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를 입력하면 검사가 </a:t>
            </a:r>
            <a:r>
              <a:rPr lang="ko-KR" altLang="en-US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진행됨</a:t>
            </a:r>
            <a:endParaRPr lang="en-US" altLang="ko-KR" sz="12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(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예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: ID -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본인 성명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, P/W -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주민번호 앞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6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자리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2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400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400" b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en-US" altLang="ko-KR" sz="1400" b="1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400" b="1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인적성검사 받는 방법 및 주의사항</a:t>
            </a:r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① </a:t>
            </a:r>
            <a:r>
              <a:rPr lang="ko-KR" altLang="en-US" sz="1200"/>
              <a:t>시작 전 팝업창에 뜨는 안내 문구를 숙지한 후 비상연락번호를 메모합니다</a:t>
            </a:r>
            <a:r>
              <a:rPr lang="en-US" altLang="ko-KR" sz="1200"/>
              <a:t>.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    * </a:t>
            </a:r>
            <a:r>
              <a:rPr lang="ko-KR" altLang="en-US" sz="1200"/>
              <a:t>쿠키 설정 법</a:t>
            </a:r>
            <a:r>
              <a:rPr lang="en-US" altLang="ko-KR" sz="1200"/>
              <a:t>, </a:t>
            </a:r>
            <a:r>
              <a:rPr lang="ko-KR" altLang="en-US" sz="1200"/>
              <a:t>주의사항</a:t>
            </a:r>
            <a:r>
              <a:rPr lang="en-US" altLang="ko-KR" sz="1200"/>
              <a:t>, </a:t>
            </a:r>
            <a:r>
              <a:rPr lang="ko-KR" altLang="en-US" sz="1200"/>
              <a:t>비상연락번호</a:t>
            </a:r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② </a:t>
            </a:r>
            <a:r>
              <a:rPr lang="ko-KR" altLang="en-US" sz="1200"/>
              <a:t>신상작성화면이 잘려서 다음 버튼이 안보일 경우 “</a:t>
            </a:r>
            <a:r>
              <a:rPr lang="en-US" altLang="ko-KR" sz="1200"/>
              <a:t>Ctrl+N</a:t>
            </a:r>
            <a:r>
              <a:rPr lang="ko-KR" altLang="en-US" sz="1200"/>
              <a:t>키”를 눌러서 새 </a:t>
            </a:r>
            <a:r>
              <a:rPr lang="ko-KR" altLang="en-US" sz="1200" smtClean="0"/>
              <a:t>창에서</a:t>
            </a:r>
            <a:endParaRPr lang="en-US" altLang="ko-KR" sz="1200" smtClean="0"/>
          </a:p>
          <a:p>
            <a:pPr fontAlgn="base">
              <a:lnSpc>
                <a:spcPct val="150000"/>
              </a:lnSpc>
            </a:pPr>
            <a:r>
              <a:rPr lang="en-US" altLang="ko-KR" sz="1200"/>
              <a:t> </a:t>
            </a:r>
            <a:r>
              <a:rPr lang="en-US" altLang="ko-KR" sz="1200" smtClean="0"/>
              <a:t>     </a:t>
            </a:r>
            <a:r>
              <a:rPr lang="ko-KR" altLang="en-US" sz="1200" smtClean="0"/>
              <a:t>진행합니다</a:t>
            </a:r>
            <a:r>
              <a:rPr lang="en-US" altLang="ko-KR" sz="1200"/>
              <a:t>.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    * </a:t>
            </a:r>
            <a:r>
              <a:rPr lang="ko-KR" altLang="en-US" sz="1200"/>
              <a:t>기존 창은 닫습니다</a:t>
            </a:r>
            <a:r>
              <a:rPr lang="en-US" altLang="ko-KR" sz="1200"/>
              <a:t>.(</a:t>
            </a:r>
            <a:r>
              <a:rPr lang="ko-KR" altLang="en-US" sz="1200"/>
              <a:t>중요</a:t>
            </a:r>
            <a:r>
              <a:rPr lang="en-US" altLang="ko-KR" sz="1200"/>
              <a:t>)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③ </a:t>
            </a:r>
            <a:r>
              <a:rPr lang="ko-KR" altLang="en-US" sz="1200"/>
              <a:t>안내사항을 충분히 숙지한 후 본 검사를 진행합니다</a:t>
            </a:r>
            <a:r>
              <a:rPr lang="en-US" altLang="ko-KR" sz="1200"/>
              <a:t>.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    * </a:t>
            </a:r>
            <a:r>
              <a:rPr lang="ko-KR" altLang="en-US" sz="1200"/>
              <a:t>최대한 솔직히 대답할 것</a:t>
            </a:r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    </a:t>
            </a:r>
            <a:r>
              <a:rPr lang="en-US" altLang="ko-KR" sz="1200" smtClean="0"/>
              <a:t>* </a:t>
            </a:r>
            <a:r>
              <a:rPr lang="ko-KR" altLang="en-US" sz="1200" smtClean="0"/>
              <a:t>문제를 </a:t>
            </a:r>
            <a:r>
              <a:rPr lang="ko-KR" altLang="en-US" sz="1200"/>
              <a:t>읽고서 </a:t>
            </a:r>
            <a:r>
              <a:rPr lang="en-US" altLang="ko-KR" sz="1200"/>
              <a:t>Y or N </a:t>
            </a:r>
            <a:r>
              <a:rPr lang="ko-KR" altLang="en-US" sz="1200"/>
              <a:t>중에서 한 가지는 꼭 </a:t>
            </a:r>
            <a:r>
              <a:rPr lang="ko-KR" altLang="en-US" sz="1200" smtClean="0"/>
              <a:t>선택</a:t>
            </a:r>
            <a:endParaRPr lang="en-US" altLang="ko-KR" sz="1200" smtClean="0"/>
          </a:p>
          <a:p>
            <a:pPr fontAlgn="base">
              <a:lnSpc>
                <a:spcPct val="150000"/>
              </a:lnSpc>
            </a:pPr>
            <a:r>
              <a:rPr lang="en-US" altLang="ko-KR" sz="1200"/>
              <a:t> </a:t>
            </a:r>
            <a:r>
              <a:rPr lang="en-US" altLang="ko-KR" sz="1200" smtClean="0"/>
              <a:t>      (</a:t>
            </a:r>
            <a:r>
              <a:rPr lang="ko-KR" altLang="en-US" sz="1200"/>
              <a:t>미 응답 시 다음 페이지로 넘어가지 않음</a:t>
            </a:r>
            <a:r>
              <a:rPr lang="en-US" altLang="ko-KR" sz="1200"/>
              <a:t>)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    * </a:t>
            </a:r>
            <a:r>
              <a:rPr lang="ko-KR" altLang="en-US" sz="1200"/>
              <a:t>문제를 읽고서 </a:t>
            </a:r>
            <a:r>
              <a:rPr lang="en-US" altLang="ko-KR" sz="1200"/>
              <a:t>3 ~ 4</a:t>
            </a:r>
            <a:r>
              <a:rPr lang="ko-KR" altLang="en-US" sz="1200"/>
              <a:t>초 이내에 응답할 것</a:t>
            </a:r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④ </a:t>
            </a:r>
            <a:r>
              <a:rPr lang="ko-KR" altLang="en-US" sz="1200"/>
              <a:t>한문항도 빠짐없이 </a:t>
            </a:r>
            <a:r>
              <a:rPr lang="en-US" altLang="ko-KR" sz="1200"/>
              <a:t>330</a:t>
            </a:r>
            <a:r>
              <a:rPr lang="ko-KR" altLang="en-US" sz="1200"/>
              <a:t>문항에 응답합니다</a:t>
            </a:r>
            <a:r>
              <a:rPr lang="en-US" altLang="ko-KR" sz="1200"/>
              <a:t>.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⑤ </a:t>
            </a:r>
            <a:r>
              <a:rPr lang="ko-KR" altLang="en-US" sz="1200"/>
              <a:t>모든 검사가 끝나고 “종료버튼”을 누르면 검사종료 안내문구가 나타납니다</a:t>
            </a:r>
            <a:r>
              <a:rPr lang="en-US" altLang="ko-KR" sz="1200"/>
              <a:t>.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ko-KR" altLang="en-US" sz="1200" smtClean="0"/>
              <a:t>      * </a:t>
            </a:r>
            <a:r>
              <a:rPr lang="ko-KR" altLang="en-US" sz="1200"/>
              <a:t>종료버튼 미 클릭시 마지막 페이지의 정답들이 저장되지 않습니다</a:t>
            </a:r>
            <a:r>
              <a:rPr lang="en-US" altLang="ko-KR" sz="1200"/>
              <a:t>. </a:t>
            </a:r>
            <a:r>
              <a:rPr lang="ko-KR" altLang="en-US" sz="1200"/>
              <a:t>비정상 종료됨</a:t>
            </a:r>
            <a:r>
              <a:rPr lang="en-US" altLang="ko-KR" sz="1200"/>
              <a:t>)</a:t>
            </a:r>
            <a:endParaRPr lang="ko-KR" altLang="en-US" sz="1200"/>
          </a:p>
          <a:p>
            <a:pPr fontAlgn="base">
              <a:lnSpc>
                <a:spcPct val="150000"/>
              </a:lnSpc>
            </a:pPr>
            <a:r>
              <a:rPr lang="en-US" altLang="ko-KR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※ </a:t>
            </a:r>
            <a:r>
              <a:rPr lang="ko-KR" altLang="en-US" sz="1200" u="sng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검사안내 </a:t>
            </a:r>
            <a:r>
              <a:rPr lang="ko-KR" altLang="en-US" sz="1200" u="sng">
                <a:latin typeface="맑은 고딕" panose="020B0503020000020004" pitchFamily="50" charset="-127"/>
                <a:ea typeface="맑은 고딕" panose="020B0503020000020004" pitchFamily="50" charset="-127"/>
              </a:rPr>
              <a:t>및 주의사항 미숙지에 따른 검사 실시상의 문제에 대해서는 응시자의 </a:t>
            </a:r>
            <a:r>
              <a:rPr lang="ko-KR" altLang="en-US" sz="1200" u="sng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책임</a:t>
            </a:r>
            <a:endParaRPr lang="en-US" altLang="ko-KR" sz="1200" u="sng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200" u="sng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으로 불이익이 있을 </a:t>
            </a:r>
            <a:r>
              <a:rPr lang="ko-KR" altLang="en-US" sz="1200" u="sng">
                <a:latin typeface="맑은 고딕" panose="020B0503020000020004" pitchFamily="50" charset="-127"/>
                <a:ea typeface="맑은 고딕" panose="020B0503020000020004" pitchFamily="50" charset="-127"/>
              </a:rPr>
              <a:t>수 있습니다</a:t>
            </a:r>
            <a:r>
              <a:rPr lang="en-US" altLang="ko-KR" sz="1200" u="sng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732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R&amp;D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박상협</cp:lastModifiedBy>
  <cp:revision>6</cp:revision>
  <dcterms:created xsi:type="dcterms:W3CDTF">2006-10-05T04:04:58Z</dcterms:created>
  <dcterms:modified xsi:type="dcterms:W3CDTF">2016-08-22T04:56:11Z</dcterms:modified>
</cp:coreProperties>
</file>